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36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30" roundtripDataSignature="AMtx7mixJILKmRIVy4Ct4BkJPmxDcfcL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B448A7D-72E0-49DA-B48F-E5982228999F}">
  <a:tblStyle styleId="{AB448A7D-72E0-49DA-B48F-E598222899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36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286d470af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286d470af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3286d470af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286e375cfd_4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3286e375cfd_4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287583a24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3287583a24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286e375cfd_4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286e375cfd_4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286e375cfd_4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286e375cfd_4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86e375cfd_4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286e375cfd_4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êu đề Bản chiếu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0"/>
          <p:cNvSpPr/>
          <p:nvPr/>
        </p:nvSpPr>
        <p:spPr>
          <a:xfrm>
            <a:off x="0" y="0"/>
            <a:ext cx="12192000" cy="1676400"/>
          </a:xfrm>
          <a:prstGeom prst="rect">
            <a:avLst/>
          </a:prstGeom>
          <a:gradFill>
            <a:gsLst>
              <a:gs pos="0">
                <a:srgbClr val="FF7171"/>
              </a:gs>
              <a:gs pos="44000">
                <a:srgbClr val="BE1212"/>
              </a:gs>
              <a:gs pos="100000">
                <a:srgbClr val="580000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0"/>
          <p:cNvSpPr txBox="1"/>
          <p:nvPr/>
        </p:nvSpPr>
        <p:spPr>
          <a:xfrm rot="5400000">
            <a:off x="5257800" y="-5257800"/>
            <a:ext cx="1676400" cy="12192000"/>
          </a:xfrm>
          <a:prstGeom prst="rect">
            <a:avLst/>
          </a:prstGeom>
          <a:solidFill>
            <a:srgbClr val="2440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0"/>
          <p:cNvSpPr txBox="1"/>
          <p:nvPr>
            <p:ph type="ctrTitle"/>
          </p:nvPr>
        </p:nvSpPr>
        <p:spPr>
          <a:xfrm>
            <a:off x="914400" y="2130428"/>
            <a:ext cx="10363200" cy="1679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" type="subTitle"/>
          </p:nvPr>
        </p:nvSpPr>
        <p:spPr>
          <a:xfrm>
            <a:off x="1828800" y="4191000"/>
            <a:ext cx="85344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3" name="Google Shape;23;p20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" name="Google Shape;25;p20"/>
          <p:cNvSpPr txBox="1"/>
          <p:nvPr/>
        </p:nvSpPr>
        <p:spPr>
          <a:xfrm>
            <a:off x="2438400" y="370493"/>
            <a:ext cx="8973432" cy="8679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en-US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VIETNAM NATIONAL UNIVERSITY HANOI (VNU)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UNIVERSITY OF ENGINEERING AND TECHNOLOGY</a:t>
            </a:r>
            <a:endParaRPr b="1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9296" y="255505"/>
            <a:ext cx="1118450" cy="1097046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20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ỉ Tiêu đề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1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p21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ép so sánh" type="twoTxTwoObj">
  <p:cSld name="TWO_OBJECTS_WITH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609600" y="1143000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6" name="Google Shape;36;p22"/>
          <p:cNvSpPr txBox="1"/>
          <p:nvPr>
            <p:ph idx="2" type="body"/>
          </p:nvPr>
        </p:nvSpPr>
        <p:spPr>
          <a:xfrm>
            <a:off x="609600" y="1828801"/>
            <a:ext cx="5386917" cy="4297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7" name="Google Shape;37;p22"/>
          <p:cNvSpPr txBox="1"/>
          <p:nvPr>
            <p:ph idx="3" type="body"/>
          </p:nvPr>
        </p:nvSpPr>
        <p:spPr>
          <a:xfrm>
            <a:off x="6193369" y="1143000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8" name="Google Shape;38;p22"/>
          <p:cNvSpPr txBox="1"/>
          <p:nvPr>
            <p:ph idx="4" type="body"/>
          </p:nvPr>
        </p:nvSpPr>
        <p:spPr>
          <a:xfrm>
            <a:off x="6193369" y="1828801"/>
            <a:ext cx="5389033" cy="4297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9" name="Google Shape;39;p22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" name="Google Shape;41;p22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ống" type="blank">
  <p:cSld name="BLANK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3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" name="Google Shape;45;p23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ội dung với Chú thích" type="objTx">
  <p:cSld name="OBJECT_WITH_CAPTIO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 txBox="1"/>
          <p:nvPr>
            <p:ph type="title"/>
          </p:nvPr>
        </p:nvSpPr>
        <p:spPr>
          <a:xfrm>
            <a:off x="609601" y="1079500"/>
            <a:ext cx="4011084" cy="749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" type="body"/>
          </p:nvPr>
        </p:nvSpPr>
        <p:spPr>
          <a:xfrm>
            <a:off x="4766735" y="1066803"/>
            <a:ext cx="6815667" cy="50593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9" name="Google Shape;49;p24"/>
          <p:cNvSpPr txBox="1"/>
          <p:nvPr>
            <p:ph idx="2" type="body"/>
          </p:nvPr>
        </p:nvSpPr>
        <p:spPr>
          <a:xfrm>
            <a:off x="609601" y="1905000"/>
            <a:ext cx="4011084" cy="4221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" name="Google Shape;50;p24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êu đề và Văn bản Dọc" type="vertTx">
  <p:cSld name="VERTICAL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5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5"/>
          <p:cNvSpPr txBox="1"/>
          <p:nvPr>
            <p:ph idx="1" type="body"/>
          </p:nvPr>
        </p:nvSpPr>
        <p:spPr>
          <a:xfrm rot="5400000">
            <a:off x="3604420" y="-1851818"/>
            <a:ext cx="49831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25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êu đề Dọc và Văn bản" type="vertTitleAndTx">
  <p:cSld name="VERTICAL_TITLE_AND_VERTICAL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6"/>
          <p:cNvSpPr txBox="1"/>
          <p:nvPr>
            <p:ph type="title"/>
          </p:nvPr>
        </p:nvSpPr>
        <p:spPr>
          <a:xfrm rot="5400000">
            <a:off x="7681120" y="2224882"/>
            <a:ext cx="5059363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6"/>
          <p:cNvSpPr txBox="1"/>
          <p:nvPr>
            <p:ph idx="1" type="body"/>
          </p:nvPr>
        </p:nvSpPr>
        <p:spPr>
          <a:xfrm rot="5400000">
            <a:off x="2093120" y="-416718"/>
            <a:ext cx="5059363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26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4" name="Google Shape;64;p26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7F7F7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/>
          <p:nvPr/>
        </p:nvSpPr>
        <p:spPr>
          <a:xfrm>
            <a:off x="0" y="0"/>
            <a:ext cx="12192000" cy="990600"/>
          </a:xfrm>
          <a:prstGeom prst="rect">
            <a:avLst/>
          </a:prstGeom>
          <a:gradFill>
            <a:gsLst>
              <a:gs pos="0">
                <a:srgbClr val="FF7171"/>
              </a:gs>
              <a:gs pos="44000">
                <a:srgbClr val="BE1212"/>
              </a:gs>
              <a:gs pos="100000">
                <a:srgbClr val="580000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9"/>
          <p:cNvSpPr txBox="1"/>
          <p:nvPr/>
        </p:nvSpPr>
        <p:spPr>
          <a:xfrm rot="5400000">
            <a:off x="5600700" y="-5600700"/>
            <a:ext cx="990600" cy="12192000"/>
          </a:xfrm>
          <a:prstGeom prst="rect">
            <a:avLst/>
          </a:prstGeom>
          <a:solidFill>
            <a:srgbClr val="24406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9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9"/>
          <p:cNvSpPr txBox="1"/>
          <p:nvPr>
            <p:ph idx="1" type="body"/>
          </p:nvPr>
        </p:nvSpPr>
        <p:spPr>
          <a:xfrm>
            <a:off x="609600" y="1143003"/>
            <a:ext cx="10972800" cy="49831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9"/>
          <p:cNvSpPr txBox="1"/>
          <p:nvPr>
            <p:ph idx="10" type="dt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9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19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42278" y="114300"/>
            <a:ext cx="801431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9"/>
          <p:cNvSpPr txBox="1"/>
          <p:nvPr>
            <p:ph idx="11" type="ftr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"/>
          <p:cNvSpPr txBox="1"/>
          <p:nvPr>
            <p:ph type="ctrTitle"/>
          </p:nvPr>
        </p:nvSpPr>
        <p:spPr>
          <a:xfrm>
            <a:off x="749559" y="1539263"/>
            <a:ext cx="10874829" cy="25613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3600"/>
              <a:buNone/>
            </a:pPr>
            <a:r>
              <a:rPr b="1" lang="en-US" sz="2800">
                <a:latin typeface="Arial"/>
                <a:ea typeface="Arial"/>
                <a:cs typeface="Arial"/>
                <a:sym typeface="Arial"/>
              </a:rPr>
              <a:t>THIẾT KẾ MẠCH ĐIỆN VÀ ĐÁNH GIÁ </a:t>
            </a:r>
            <a:br>
              <a:rPr b="1" lang="en-US" sz="2800">
                <a:latin typeface="Arial"/>
                <a:ea typeface="Arial"/>
                <a:cs typeface="Arial"/>
                <a:sym typeface="Arial"/>
              </a:rPr>
            </a:br>
            <a:r>
              <a:rPr b="1" lang="en-US" sz="2800">
                <a:latin typeface="Arial"/>
                <a:ea typeface="Arial"/>
                <a:cs typeface="Arial"/>
                <a:sym typeface="Arial"/>
              </a:rPr>
              <a:t>MỨC ĐỘ BẢO MẬT CỦA BỘ SINH SỐ NGẪU NHIÊN </a:t>
            </a:r>
            <a:br>
              <a:rPr b="1" lang="en-US" sz="2800">
                <a:latin typeface="Arial"/>
                <a:ea typeface="Arial"/>
                <a:cs typeface="Arial"/>
                <a:sym typeface="Arial"/>
              </a:rPr>
            </a:br>
            <a:r>
              <a:rPr b="1" lang="en-US" sz="2800">
                <a:latin typeface="Arial"/>
                <a:ea typeface="Arial"/>
                <a:cs typeface="Arial"/>
                <a:sym typeface="Arial"/>
              </a:rPr>
              <a:t>TRÊN CÁC LINH KIỆN RỜI RẠC VÀ TÍCH HỢP VÀO HỆ THỐNG VI XỬ LÝ </a:t>
            </a:r>
            <a:r>
              <a:rPr lang="en-US" sz="2800">
                <a:latin typeface="Arial"/>
                <a:ea typeface="Arial"/>
                <a:cs typeface="Arial"/>
                <a:sym typeface="Arial"/>
              </a:rPr>
              <a:t>ZYNQ</a:t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"/>
          <p:cNvSpPr txBox="1"/>
          <p:nvPr>
            <p:ph idx="1" type="subTitle"/>
          </p:nvPr>
        </p:nvSpPr>
        <p:spPr>
          <a:xfrm>
            <a:off x="3177073" y="4130777"/>
            <a:ext cx="1807029" cy="4594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r>
              <a:rPr b="1"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Giảng viên :</a:t>
            </a:r>
            <a:endParaRPr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"/>
          <p:cNvSpPr txBox="1"/>
          <p:nvPr/>
        </p:nvSpPr>
        <p:spPr>
          <a:xfrm>
            <a:off x="6445121" y="4130777"/>
            <a:ext cx="2827176" cy="784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86"/>
              <a:buFont typeface="Arial"/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GS.TS. Trần Xuân Tú</a:t>
            </a:r>
            <a:endParaRPr b="1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TS. Bùi Duy Hiếu</a:t>
            </a:r>
            <a:endParaRPr/>
          </a:p>
        </p:txBody>
      </p:sp>
      <p:sp>
        <p:nvSpPr>
          <p:cNvPr id="72" name="Google Shape;72;p1"/>
          <p:cNvSpPr txBox="1"/>
          <p:nvPr/>
        </p:nvSpPr>
        <p:spPr>
          <a:xfrm>
            <a:off x="6445121" y="5167745"/>
            <a:ext cx="4769400" cy="15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Phạm Minh Quang - 21020601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Lê Toàn Thắng - 21021441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Phạm Thái Dương - 21021407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"/>
          <p:cNvSpPr txBox="1"/>
          <p:nvPr/>
        </p:nvSpPr>
        <p:spPr>
          <a:xfrm>
            <a:off x="3177073" y="5097701"/>
            <a:ext cx="2249334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Nhóm sinh viên :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NỘI DUNG BÁO CÁO</a:t>
            </a:r>
            <a:endParaRPr sz="3200"/>
          </a:p>
        </p:txBody>
      </p:sp>
      <p:sp>
        <p:nvSpPr>
          <p:cNvPr id="138" name="Google Shape;138;p7"/>
          <p:cNvSpPr txBox="1"/>
          <p:nvPr/>
        </p:nvSpPr>
        <p:spPr>
          <a:xfrm>
            <a:off x="1407886" y="1346719"/>
            <a:ext cx="9064200" cy="3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651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Giới thiệu chung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Thiết kế mạch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Cấu hình phần cứng cho PYNQ – Z2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Đánh giá mức độ ngẫu nhiên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Kết quả và thảo luận</a:t>
            </a:r>
            <a:endParaRPr/>
          </a:p>
        </p:txBody>
      </p:sp>
      <p:sp>
        <p:nvSpPr>
          <p:cNvPr id="139" name="Google Shape;139;p7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5" name="Google Shape;145;p8"/>
          <p:cNvSpPr txBox="1"/>
          <p:nvPr/>
        </p:nvSpPr>
        <p:spPr>
          <a:xfrm>
            <a:off x="1319494" y="150892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Thực hiện trên PYNQ – Z2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Admi\AppData\Local\Microsoft\Windows\INetCache\Content.MSO\CABF513.tmp" id="146" name="Google Shape;14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9792" y="1807484"/>
            <a:ext cx="5812415" cy="3243032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8"/>
          <p:cNvSpPr txBox="1"/>
          <p:nvPr/>
        </p:nvSpPr>
        <p:spPr>
          <a:xfrm>
            <a:off x="4614663" y="5467925"/>
            <a:ext cx="4122937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 Block thiết kế trong Vivado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/>
          <p:nvPr/>
        </p:nvSpPr>
        <p:spPr>
          <a:xfrm>
            <a:off x="3598656" y="1534335"/>
            <a:ext cx="3766307" cy="365125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Tạo Block Design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9"/>
          <p:cNvSpPr/>
          <p:nvPr/>
        </p:nvSpPr>
        <p:spPr>
          <a:xfrm>
            <a:off x="3598656" y="2230408"/>
            <a:ext cx="3766307" cy="365125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Tạo file wapper cho hệ thống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9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55" name="Google Shape;155;p9"/>
          <p:cNvSpPr/>
          <p:nvPr/>
        </p:nvSpPr>
        <p:spPr>
          <a:xfrm>
            <a:off x="3598656" y="2890779"/>
            <a:ext cx="3766307" cy="365125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Tạo file Constraint 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9"/>
          <p:cNvSpPr/>
          <p:nvPr/>
        </p:nvSpPr>
        <p:spPr>
          <a:xfrm>
            <a:off x="3598656" y="3608895"/>
            <a:ext cx="3766307" cy="365125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Synthesis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9"/>
          <p:cNvSpPr/>
          <p:nvPr/>
        </p:nvSpPr>
        <p:spPr>
          <a:xfrm>
            <a:off x="3598656" y="4259262"/>
            <a:ext cx="3766307" cy="365125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Implementation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9"/>
          <p:cNvSpPr/>
          <p:nvPr/>
        </p:nvSpPr>
        <p:spPr>
          <a:xfrm>
            <a:off x="3598655" y="4955335"/>
            <a:ext cx="3766307" cy="365125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 bitstream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9"/>
          <p:cNvSpPr/>
          <p:nvPr/>
        </p:nvSpPr>
        <p:spPr>
          <a:xfrm>
            <a:off x="3598654" y="5664397"/>
            <a:ext cx="3766307" cy="365125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rgbClr val="2136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Lập trình trên FPGA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0" name="Google Shape;160;p9"/>
          <p:cNvCxnSpPr/>
          <p:nvPr/>
        </p:nvCxnSpPr>
        <p:spPr>
          <a:xfrm>
            <a:off x="5587830" y="1899460"/>
            <a:ext cx="0" cy="330948"/>
          </a:xfrm>
          <a:prstGeom prst="straightConnector1">
            <a:avLst/>
          </a:prstGeom>
          <a:noFill/>
          <a:ln cap="flat" cmpd="sng" w="2857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1" name="Google Shape;161;p9"/>
          <p:cNvCxnSpPr/>
          <p:nvPr/>
        </p:nvCxnSpPr>
        <p:spPr>
          <a:xfrm>
            <a:off x="5587830" y="2589646"/>
            <a:ext cx="0" cy="301133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2" name="Google Shape;162;p9"/>
          <p:cNvCxnSpPr/>
          <p:nvPr/>
        </p:nvCxnSpPr>
        <p:spPr>
          <a:xfrm>
            <a:off x="5587830" y="3329751"/>
            <a:ext cx="0" cy="301133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3" name="Google Shape;163;p9"/>
          <p:cNvCxnSpPr/>
          <p:nvPr/>
        </p:nvCxnSpPr>
        <p:spPr>
          <a:xfrm>
            <a:off x="5606491" y="3958129"/>
            <a:ext cx="0" cy="301133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4" name="Google Shape;164;p9"/>
          <p:cNvCxnSpPr/>
          <p:nvPr/>
        </p:nvCxnSpPr>
        <p:spPr>
          <a:xfrm>
            <a:off x="5606491" y="4654202"/>
            <a:ext cx="0" cy="301133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5" name="Google Shape;165;p9"/>
          <p:cNvCxnSpPr/>
          <p:nvPr/>
        </p:nvCxnSpPr>
        <p:spPr>
          <a:xfrm>
            <a:off x="5600129" y="5320460"/>
            <a:ext cx="0" cy="301133"/>
          </a:xfrm>
          <a:prstGeom prst="straightConnector1">
            <a:avLst/>
          </a:prstGeom>
          <a:noFill/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6" name="Google Shape;166;p9"/>
          <p:cNvSpPr txBox="1"/>
          <p:nvPr/>
        </p:nvSpPr>
        <p:spPr>
          <a:xfrm>
            <a:off x="326571" y="1083472"/>
            <a:ext cx="228940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Quy trình thiết kế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9"/>
          <p:cNvSpPr txBox="1"/>
          <p:nvPr/>
        </p:nvSpPr>
        <p:spPr>
          <a:xfrm>
            <a:off x="1320800" y="177404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Thực hiện trên PYNQ – Z2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3" name="Google Shape;173;p10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3200">
                <a:solidFill>
                  <a:schemeClr val="lt1"/>
                </a:solidFill>
              </a:rPr>
              <a:t>3. </a:t>
            </a:r>
            <a:r>
              <a:rPr lang="en-US" sz="3200"/>
              <a:t>Thực hiện trên PYNQ – Z2</a:t>
            </a:r>
            <a:endParaRPr sz="3200">
              <a:solidFill>
                <a:schemeClr val="dk1"/>
              </a:solidFill>
            </a:endParaRPr>
          </a:p>
        </p:txBody>
      </p:sp>
      <p:pic>
        <p:nvPicPr>
          <p:cNvPr id="174" name="Google Shape;17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7000" y="2633674"/>
            <a:ext cx="8629650" cy="159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0"/>
          <p:cNvSpPr txBox="1"/>
          <p:nvPr/>
        </p:nvSpPr>
        <p:spPr>
          <a:xfrm>
            <a:off x="3280975" y="4844475"/>
            <a:ext cx="68664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Cấu hình các chân cần sử dụng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3200">
                <a:solidFill>
                  <a:schemeClr val="lt1"/>
                </a:solidFill>
              </a:rPr>
              <a:t>3. </a:t>
            </a:r>
            <a:r>
              <a:rPr lang="en-US" sz="3200"/>
              <a:t>Thực hiện trên PYNQ – Z2</a:t>
            </a:r>
            <a:endParaRPr sz="3200"/>
          </a:p>
        </p:txBody>
      </p:sp>
      <p:pic>
        <p:nvPicPr>
          <p:cNvPr id="181" name="Google Shape;1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4838" y="1536088"/>
            <a:ext cx="2522326" cy="37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1"/>
          <p:cNvSpPr txBox="1"/>
          <p:nvPr/>
        </p:nvSpPr>
        <p:spPr>
          <a:xfrm>
            <a:off x="3225150" y="5631950"/>
            <a:ext cx="64539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Kết quả đầu ra không mong muốn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NỘI DUNG BÁO CÁO</a:t>
            </a:r>
            <a:endParaRPr sz="3200"/>
          </a:p>
        </p:txBody>
      </p:sp>
      <p:sp>
        <p:nvSpPr>
          <p:cNvPr id="188" name="Google Shape;188;p12"/>
          <p:cNvSpPr txBox="1"/>
          <p:nvPr/>
        </p:nvSpPr>
        <p:spPr>
          <a:xfrm>
            <a:off x="1320800" y="1374428"/>
            <a:ext cx="9064200" cy="3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651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Giới thiệu chung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Thiết kế mạch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Thực hiện trên </a:t>
            </a:r>
            <a:r>
              <a:rPr lang="en-US" sz="3000">
                <a:solidFill>
                  <a:srgbClr val="BFBFBF"/>
                </a:solidFill>
              </a:rPr>
              <a:t>PynQ-Z2</a:t>
            </a:r>
            <a:endParaRPr b="0" i="0" sz="3000" u="none" cap="none" strike="noStrike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Đánh giá mức độ ngẫu nhiên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Kết quả và thảo luận</a:t>
            </a:r>
            <a:endParaRPr/>
          </a:p>
        </p:txBody>
      </p:sp>
      <p:sp>
        <p:nvSpPr>
          <p:cNvPr id="189" name="Google Shape;189;p12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"/>
          <p:cNvSpPr txBox="1"/>
          <p:nvPr/>
        </p:nvSpPr>
        <p:spPr>
          <a:xfrm>
            <a:off x="228602" y="1268529"/>
            <a:ext cx="5867400" cy="53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1" marL="46634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i="0" lang="en-US" sz="2000" u="none" cap="none" strike="noStrike">
                <a:solidFill>
                  <a:srgbClr val="000000"/>
                </a:solidFill>
              </a:rPr>
              <a:t>The Frequency (Monobit) Test</a:t>
            </a:r>
            <a:endParaRPr i="0" sz="2000" u="none" cap="none" strike="noStrike">
              <a:solidFill>
                <a:srgbClr val="000000"/>
              </a:solidFill>
            </a:endParaRPr>
          </a:p>
          <a:p>
            <a:pPr indent="-457200" lvl="1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i="0" lang="en-US" sz="2000" u="none" cap="none" strike="noStrike">
                <a:solidFill>
                  <a:srgbClr val="000000"/>
                </a:solidFill>
              </a:rPr>
              <a:t>Frequency Test within a Block</a:t>
            </a:r>
            <a:endParaRPr i="0" sz="2000" u="none" cap="none" strike="noStrike">
              <a:solidFill>
                <a:srgbClr val="000000"/>
              </a:solidFill>
            </a:endParaRPr>
          </a:p>
          <a:p>
            <a:pPr indent="-457200" lvl="1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Runs Test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Tests for the Longest-Run-of-Ones in a Block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Binary Matrix Rank Test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Discrete Fourier Transform (Spectral)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1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Non-overlapping Template Matching Test</a:t>
            </a:r>
            <a:endParaRPr sz="2000"/>
          </a:p>
          <a:p>
            <a:pPr indent="-457200" lvl="1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lang="en-US" sz="2000">
                <a:solidFill>
                  <a:schemeClr val="dk1"/>
                </a:solidFill>
              </a:rPr>
              <a:t>The Overlapping Template Matching Test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" lvl="1" marL="17145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3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p13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4. Đánh giá mức độ ngẫu nhiên</a:t>
            </a:r>
            <a:endParaRPr sz="3200"/>
          </a:p>
        </p:txBody>
      </p:sp>
      <p:sp>
        <p:nvSpPr>
          <p:cNvPr id="198" name="Google Shape;198;p13"/>
          <p:cNvSpPr txBox="1"/>
          <p:nvPr/>
        </p:nvSpPr>
        <p:spPr>
          <a:xfrm>
            <a:off x="6451600" y="1268529"/>
            <a:ext cx="5760000" cy="47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 startAt="9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aurer's "Universal Statistical" Test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 startAt="9"/>
            </a:pPr>
            <a:r>
              <a:rPr i="0" lang="en-US" sz="2000" u="none" cap="none" strike="noStrike">
                <a:solidFill>
                  <a:srgbClr val="000000"/>
                </a:solidFill>
              </a:rPr>
              <a:t>The Linear Complexity Test</a:t>
            </a:r>
            <a:endParaRPr i="0" sz="2000" u="none" cap="none" strike="noStrike">
              <a:solidFill>
                <a:srgbClr val="000000"/>
              </a:solidFill>
            </a:endParaRPr>
          </a:p>
          <a:p>
            <a:pPr indent="-457200" lvl="0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 startAt="9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Serial Test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 startAt="9"/>
            </a:pPr>
            <a:r>
              <a:rPr i="0" lang="en-US" sz="2000" u="none" cap="none" strike="noStrike">
                <a:solidFill>
                  <a:srgbClr val="000000"/>
                </a:solidFill>
              </a:rPr>
              <a:t>The Approximate Entropy Test</a:t>
            </a:r>
            <a:endParaRPr i="0" sz="2000" u="none" cap="none" strike="noStrike">
              <a:solidFill>
                <a:srgbClr val="000000"/>
              </a:solidFill>
            </a:endParaRPr>
          </a:p>
          <a:p>
            <a:pPr indent="-457200" lvl="0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 startAt="9"/>
            </a:pPr>
            <a:r>
              <a:rPr b="0" i="0" lang="en-US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Random Excursions Test</a:t>
            </a:r>
            <a:endParaRPr sz="2000"/>
          </a:p>
          <a:p>
            <a:pPr indent="-457200" lvl="0" marL="466344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 startAt="9"/>
            </a:pPr>
            <a:r>
              <a:rPr lang="en-US" sz="2000">
                <a:solidFill>
                  <a:schemeClr val="dk1"/>
                </a:solidFill>
              </a:rPr>
              <a:t>The Random Excursions Variant Test</a:t>
            </a:r>
            <a:endParaRPr sz="2000"/>
          </a:p>
          <a:p>
            <a:pPr indent="-4572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 startAt="9"/>
            </a:pPr>
            <a:r>
              <a:rPr i="0" lang="en-US" sz="2000" u="none" cap="none" strike="noStrike">
                <a:solidFill>
                  <a:srgbClr val="000000"/>
                </a:solidFill>
              </a:rPr>
              <a:t>Cumulative Sums Test</a:t>
            </a:r>
            <a:endParaRPr i="0" sz="2000" u="none" cap="none" strike="noStrike">
              <a:solidFill>
                <a:srgbClr val="000000"/>
              </a:solidFill>
            </a:endParaRPr>
          </a:p>
          <a:p>
            <a:pPr indent="-158750" lvl="0" marL="29845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0" y="994085"/>
            <a:ext cx="12490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NIST Test</a:t>
            </a:r>
            <a:endParaRPr b="1" i="0" sz="18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0" name="Google Shape;200;p13"/>
          <p:cNvCxnSpPr/>
          <p:nvPr/>
        </p:nvCxnSpPr>
        <p:spPr>
          <a:xfrm>
            <a:off x="6096000" y="1268529"/>
            <a:ext cx="0" cy="4817311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286d470af2_0_0"/>
          <p:cNvSpPr txBox="1"/>
          <p:nvPr>
            <p:ph type="title"/>
          </p:nvPr>
        </p:nvSpPr>
        <p:spPr>
          <a:xfrm>
            <a:off x="1320800" y="152400"/>
            <a:ext cx="10261500" cy="716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4. Đánh giá mức độ ngẫu nhiên</a:t>
            </a:r>
            <a:endParaRPr/>
          </a:p>
        </p:txBody>
      </p:sp>
      <p:sp>
        <p:nvSpPr>
          <p:cNvPr id="207" name="Google Shape;207;g3286d470af2_0_0"/>
          <p:cNvSpPr txBox="1"/>
          <p:nvPr>
            <p:ph idx="12" type="sldNum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8" name="Google Shape;208;g3286d470af2_0_0"/>
          <p:cNvSpPr txBox="1"/>
          <p:nvPr/>
        </p:nvSpPr>
        <p:spPr>
          <a:xfrm>
            <a:off x="0" y="994075"/>
            <a:ext cx="248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NIST Test</a:t>
            </a:r>
            <a:r>
              <a:rPr b="1" lang="en-US" sz="1800" u="sng"/>
              <a:t> Arduino</a:t>
            </a:r>
            <a:endParaRPr b="1" i="0" sz="1800" u="sng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g3286d470af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6275" y="1363385"/>
            <a:ext cx="7219451" cy="5189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NỘI DUNG BÁO CÁO</a:t>
            </a:r>
            <a:endParaRPr sz="3200"/>
          </a:p>
        </p:txBody>
      </p:sp>
      <p:sp>
        <p:nvSpPr>
          <p:cNvPr id="215" name="Google Shape;215;p15"/>
          <p:cNvSpPr txBox="1"/>
          <p:nvPr/>
        </p:nvSpPr>
        <p:spPr>
          <a:xfrm>
            <a:off x="1407886" y="1346719"/>
            <a:ext cx="9064171" cy="3982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651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Giới thiệu chung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Thiết kế mạch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Thực hiện trên PYNQ – Z2</a:t>
            </a:r>
            <a:endParaRPr b="0" i="0" sz="3000" u="none" cap="none" strike="noStrike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Đánh giá mức độ ngẫu nhiên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Kết quả và thảo luận</a:t>
            </a:r>
            <a:endParaRPr/>
          </a:p>
        </p:txBody>
      </p:sp>
      <p:sp>
        <p:nvSpPr>
          <p:cNvPr id="216" name="Google Shape;216;p15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NỘI DUNG BÁO CÁO</a:t>
            </a:r>
            <a:endParaRPr sz="3200"/>
          </a:p>
        </p:txBody>
      </p:sp>
      <p:sp>
        <p:nvSpPr>
          <p:cNvPr id="222" name="Google Shape;222;p16"/>
          <p:cNvSpPr txBox="1"/>
          <p:nvPr/>
        </p:nvSpPr>
        <p:spPr>
          <a:xfrm>
            <a:off x="1407886" y="1346719"/>
            <a:ext cx="9064171" cy="3982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651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Giới thiệu chung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Thiết kế mạch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Thực hiện trên PYNQ – Z2</a:t>
            </a:r>
            <a:endParaRPr b="0" i="0" sz="3000" u="none" cap="none" strike="noStrike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Đánh giá mức độ ngẫu nhiên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Kết quả và thảo luận</a:t>
            </a:r>
            <a:endParaRPr/>
          </a:p>
        </p:txBody>
      </p:sp>
      <p:sp>
        <p:nvSpPr>
          <p:cNvPr id="223" name="Google Shape;223;p16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NỘI DUNG BÁO CÁO</a:t>
            </a:r>
            <a:endParaRPr sz="3200"/>
          </a:p>
        </p:txBody>
      </p:sp>
      <p:sp>
        <p:nvSpPr>
          <p:cNvPr id="79" name="Google Shape;79;p2"/>
          <p:cNvSpPr txBox="1"/>
          <p:nvPr/>
        </p:nvSpPr>
        <p:spPr>
          <a:xfrm>
            <a:off x="1407886" y="1346719"/>
            <a:ext cx="9064200" cy="3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651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Giới thiệu chung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Thiết kế mạch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Cấu hình phần cứng cho PYNQ – Z2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Đánh giá mức độ ngẫu nhiên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lang="en-US" sz="3000"/>
              <a:t> </a:t>
            </a: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Kết quả và thảo luận</a:t>
            </a:r>
            <a:endParaRPr/>
          </a:p>
        </p:txBody>
      </p:sp>
      <p:sp>
        <p:nvSpPr>
          <p:cNvPr id="80" name="Google Shape;80;p2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286e375cfd_4_6"/>
          <p:cNvSpPr txBox="1"/>
          <p:nvPr>
            <p:ph type="title"/>
          </p:nvPr>
        </p:nvSpPr>
        <p:spPr>
          <a:xfrm>
            <a:off x="1320800" y="152400"/>
            <a:ext cx="102615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NỘI DUNG BÁO CÁO</a:t>
            </a:r>
            <a:endParaRPr sz="3200"/>
          </a:p>
        </p:txBody>
      </p:sp>
      <p:sp>
        <p:nvSpPr>
          <p:cNvPr id="229" name="Google Shape;229;g3286e375cfd_4_6"/>
          <p:cNvSpPr txBox="1"/>
          <p:nvPr>
            <p:ph idx="12" type="sldNum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230" name="Google Shape;230;g3286e375cfd_4_6"/>
          <p:cNvGraphicFramePr/>
          <p:nvPr/>
        </p:nvGraphicFramePr>
        <p:xfrm>
          <a:off x="952500" y="2667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{AB448A7D-72E0-49DA-B48F-E5982228999F}</a:tableStyleId>
              </a:tblPr>
              <a:tblGrid>
                <a:gridCol w="3429000"/>
                <a:gridCol w="3429000"/>
                <a:gridCol w="3429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Họ và tên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Mã sinh viên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Phân chia công việc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Phạm Thái Dương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21021407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Thiết kế mạch tạo nhiễu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Phạm Minh Quang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21020601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Cấu hình FPGA trên Vivado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Lê Toàn Thắng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21021441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Kiểm tra tính ngẫu nhiên bằng NIST Test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7"/>
          <p:cNvSpPr txBox="1"/>
          <p:nvPr>
            <p:ph type="ctrTitle"/>
          </p:nvPr>
        </p:nvSpPr>
        <p:spPr>
          <a:xfrm>
            <a:off x="914400" y="2895600"/>
            <a:ext cx="10363200" cy="1679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/>
              <a:t>CẢM ƠN THẦY VÀ CÁC BẠN ĐÃ LẮNG NGHE!</a:t>
            </a:r>
            <a:endParaRPr/>
          </a:p>
        </p:txBody>
      </p:sp>
      <p:sp>
        <p:nvSpPr>
          <p:cNvPr id="236" name="Google Shape;236;p17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8"/>
          <p:cNvSpPr txBox="1"/>
          <p:nvPr>
            <p:ph type="ctrTitle"/>
          </p:nvPr>
        </p:nvSpPr>
        <p:spPr>
          <a:xfrm>
            <a:off x="914400" y="2895600"/>
            <a:ext cx="10363200" cy="1679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-US"/>
              <a:t>https://github.com/quanguet0409/Security-Embedded-Sys</a:t>
            </a:r>
            <a:endParaRPr/>
          </a:p>
        </p:txBody>
      </p:sp>
      <p:sp>
        <p:nvSpPr>
          <p:cNvPr id="242" name="Google Shape;242;p18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287583a24d_0_0"/>
          <p:cNvSpPr txBox="1"/>
          <p:nvPr>
            <p:ph idx="12" type="sldNum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8" name="Google Shape;248;g3287583a24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50" y="2302250"/>
            <a:ext cx="2527175" cy="3369574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g3287583a24d_0_0"/>
          <p:cNvSpPr txBox="1"/>
          <p:nvPr/>
        </p:nvSpPr>
        <p:spPr>
          <a:xfrm>
            <a:off x="865313" y="5901050"/>
            <a:ext cx="23625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Phạm Thái Dương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250" name="Google Shape;250;g3287583a24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8275" y="2302250"/>
            <a:ext cx="2527173" cy="3369574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3287583a24d_0_0"/>
          <p:cNvSpPr txBox="1"/>
          <p:nvPr/>
        </p:nvSpPr>
        <p:spPr>
          <a:xfrm>
            <a:off x="4322425" y="5940925"/>
            <a:ext cx="23625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Lê Toàn Thắng</a:t>
            </a:r>
            <a:endParaRPr sz="2000">
              <a:solidFill>
                <a:schemeClr val="dk1"/>
              </a:solidFill>
            </a:endParaRPr>
          </a:p>
        </p:txBody>
      </p:sp>
      <p:pic>
        <p:nvPicPr>
          <p:cNvPr id="252" name="Google Shape;252;g3287583a24d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75898" y="2637287"/>
            <a:ext cx="4803576" cy="269951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g3287583a24d_0_0"/>
          <p:cNvSpPr txBox="1"/>
          <p:nvPr/>
        </p:nvSpPr>
        <p:spPr>
          <a:xfrm>
            <a:off x="8496438" y="5901050"/>
            <a:ext cx="2362500" cy="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Phạm Minh Quang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NỘI DUNG BÁO CÁO</a:t>
            </a:r>
            <a:endParaRPr sz="3200"/>
          </a:p>
        </p:txBody>
      </p:sp>
      <p:sp>
        <p:nvSpPr>
          <p:cNvPr id="86" name="Google Shape;86;p3"/>
          <p:cNvSpPr txBox="1"/>
          <p:nvPr/>
        </p:nvSpPr>
        <p:spPr>
          <a:xfrm>
            <a:off x="1407886" y="1346719"/>
            <a:ext cx="9064200" cy="3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651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Giới thiệu chung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Thiết kế mạch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Cấu hình phần cứng cho PYNQ – Z2</a:t>
            </a:r>
            <a:endParaRPr b="0" i="0" sz="3000" u="none" cap="none" strike="noStrike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Đánh giá mức độ ngẫu nhiên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Kết quả và thảo luận</a:t>
            </a:r>
            <a:endParaRPr/>
          </a:p>
        </p:txBody>
      </p:sp>
      <p:sp>
        <p:nvSpPr>
          <p:cNvPr id="87" name="Google Shape;87;p3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4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1. Giới thiệu chung</a:t>
            </a:r>
            <a:endParaRPr sz="3200"/>
          </a:p>
        </p:txBody>
      </p:sp>
      <p:sp>
        <p:nvSpPr>
          <p:cNvPr id="94" name="Google Shape;94;p4"/>
          <p:cNvSpPr txBox="1"/>
          <p:nvPr/>
        </p:nvSpPr>
        <p:spPr>
          <a:xfrm>
            <a:off x="903775" y="1789825"/>
            <a:ext cx="10207200" cy="11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lphaLcPeriod"/>
            </a:pPr>
            <a:r>
              <a:rPr lang="en-US" sz="3200">
                <a:solidFill>
                  <a:schemeClr val="dk1"/>
                </a:solidFill>
              </a:rPr>
              <a:t>Phương pháp dùng bộ tạo số ngẫu nhiên</a:t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lphaLcPeriod"/>
            </a:pPr>
            <a:r>
              <a:rPr lang="en-US" sz="3200">
                <a:solidFill>
                  <a:schemeClr val="dk1"/>
                </a:solidFill>
              </a:rPr>
              <a:t>Định nghĩa về True Random Number Generator</a:t>
            </a:r>
            <a:endParaRPr sz="3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AutoNum type="alphaLcPeriod"/>
            </a:pPr>
            <a:r>
              <a:rPr lang="en-US" sz="3200">
                <a:solidFill>
                  <a:schemeClr val="dk1"/>
                </a:solidFill>
              </a:rPr>
              <a:t>Ứng dụng của bộ tạo số ngẫu nhiên 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NỘI DUNG BÁO CÁO</a:t>
            </a:r>
            <a:endParaRPr sz="3200"/>
          </a:p>
        </p:txBody>
      </p:sp>
      <p:sp>
        <p:nvSpPr>
          <p:cNvPr id="100" name="Google Shape;100;p5"/>
          <p:cNvSpPr txBox="1"/>
          <p:nvPr/>
        </p:nvSpPr>
        <p:spPr>
          <a:xfrm>
            <a:off x="1407886" y="1346719"/>
            <a:ext cx="9064200" cy="38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14350" lvl="0" marL="5651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Giới thiệu chung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Thiết kế mạch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Thực hiện trên </a:t>
            </a:r>
            <a:r>
              <a:rPr lang="en-US" sz="3000">
                <a:solidFill>
                  <a:srgbClr val="BFBFBF"/>
                </a:solidFill>
              </a:rPr>
              <a:t>PYNQ - Z2</a:t>
            </a:r>
            <a:endParaRPr b="0" i="0" sz="3000" u="none" cap="none" strike="noStrike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Đánh giá mức độ ngẫu nhiên </a:t>
            </a:r>
            <a:endParaRPr/>
          </a:p>
          <a:p>
            <a:pPr indent="-514350" lvl="0" marL="5651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AutoNum type="arabicPeriod"/>
            </a:pPr>
            <a:r>
              <a:rPr b="0" i="0" lang="en-US" sz="3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 Kết quả và thảo luận</a:t>
            </a:r>
            <a:endParaRPr/>
          </a:p>
        </p:txBody>
      </p:sp>
      <p:sp>
        <p:nvSpPr>
          <p:cNvPr id="101" name="Google Shape;101;p5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"/>
          <p:cNvSpPr txBox="1"/>
          <p:nvPr>
            <p:ph idx="12" type="sldNum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7" name="Google Shape;107;p6"/>
          <p:cNvSpPr txBox="1"/>
          <p:nvPr>
            <p:ph type="title"/>
          </p:nvPr>
        </p:nvSpPr>
        <p:spPr>
          <a:xfrm>
            <a:off x="1320800" y="152400"/>
            <a:ext cx="10261600" cy="715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2. Thiết kế mạch</a:t>
            </a:r>
            <a:endParaRPr sz="3200"/>
          </a:p>
        </p:txBody>
      </p:sp>
      <p:sp>
        <p:nvSpPr>
          <p:cNvPr id="108" name="Google Shape;108;p6"/>
          <p:cNvSpPr txBox="1"/>
          <p:nvPr/>
        </p:nvSpPr>
        <p:spPr>
          <a:xfrm>
            <a:off x="1320799" y="1147025"/>
            <a:ext cx="2517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Sơ đồ khối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550" y="2351950"/>
            <a:ext cx="9286875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86e375cfd_4_33"/>
          <p:cNvSpPr txBox="1"/>
          <p:nvPr>
            <p:ph idx="12" type="sldNum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5" name="Google Shape;115;g3286e375cfd_4_33"/>
          <p:cNvSpPr txBox="1"/>
          <p:nvPr>
            <p:ph type="title"/>
          </p:nvPr>
        </p:nvSpPr>
        <p:spPr>
          <a:xfrm>
            <a:off x="1320800" y="152400"/>
            <a:ext cx="102615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en-US" sz="3200">
                <a:latin typeface="Arial"/>
                <a:ea typeface="Arial"/>
                <a:cs typeface="Arial"/>
                <a:sym typeface="Arial"/>
              </a:rPr>
              <a:t>Thiết kế mạch</a:t>
            </a:r>
            <a:endParaRPr sz="3200"/>
          </a:p>
        </p:txBody>
      </p:sp>
      <p:graphicFrame>
        <p:nvGraphicFramePr>
          <p:cNvPr id="116" name="Google Shape;116;g3286e375cfd_4_33"/>
          <p:cNvGraphicFramePr/>
          <p:nvPr/>
        </p:nvGraphicFramePr>
        <p:xfrm>
          <a:off x="812975" y="1538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{AB448A7D-72E0-49DA-B48F-E5982228999F}</a:tableStyleId>
              </a:tblPr>
              <a:tblGrid>
                <a:gridCol w="3429000"/>
                <a:gridCol w="3429000"/>
                <a:gridCol w="3429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Các linh kiện</a:t>
                      </a:r>
                      <a:endParaRPr sz="2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Miêu tả</a:t>
                      </a:r>
                      <a:endParaRPr sz="2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Số lượng</a:t>
                      </a:r>
                      <a:endParaRPr sz="2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SN74LS14N</a:t>
                      </a:r>
                      <a:endParaRPr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Hex-Schmitt Trigger</a:t>
                      </a:r>
                      <a:endParaRPr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511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CD4013BE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D-Flop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.22uF Cap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0.1uF Cap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1uF Cap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10uF Cap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Module tang ap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5V -&gt; 12V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2N3904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NPN Transistor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4.7k resistors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1M resistors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10k resistor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Arduino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86e375cfd_4_14"/>
          <p:cNvSpPr txBox="1"/>
          <p:nvPr>
            <p:ph idx="12" type="sldNum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g3286e375cfd_4_14"/>
          <p:cNvSpPr txBox="1"/>
          <p:nvPr>
            <p:ph type="title"/>
          </p:nvPr>
        </p:nvSpPr>
        <p:spPr>
          <a:xfrm>
            <a:off x="1320800" y="152400"/>
            <a:ext cx="102615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2. Thiết kế mạch</a:t>
            </a:r>
            <a:endParaRPr sz="3200"/>
          </a:p>
        </p:txBody>
      </p:sp>
      <p:pic>
        <p:nvPicPr>
          <p:cNvPr id="123" name="Google Shape;123;g3286e375cfd_4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2805" y="2490874"/>
            <a:ext cx="10519499" cy="287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3286e375cfd_4_14"/>
          <p:cNvSpPr txBox="1"/>
          <p:nvPr/>
        </p:nvSpPr>
        <p:spPr>
          <a:xfrm>
            <a:off x="1320798" y="1320950"/>
            <a:ext cx="4510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Sơ đồ nguyên lý</a:t>
            </a: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286e375cfd_4_24"/>
          <p:cNvSpPr txBox="1"/>
          <p:nvPr>
            <p:ph idx="12" type="sldNum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g3286e375cfd_4_24"/>
          <p:cNvSpPr txBox="1"/>
          <p:nvPr>
            <p:ph type="title"/>
          </p:nvPr>
        </p:nvSpPr>
        <p:spPr>
          <a:xfrm>
            <a:off x="1320800" y="152400"/>
            <a:ext cx="10261500" cy="7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3200">
                <a:latin typeface="Arial"/>
                <a:ea typeface="Arial"/>
                <a:cs typeface="Arial"/>
                <a:sym typeface="Arial"/>
              </a:rPr>
              <a:t>2. Thiết kế mạch</a:t>
            </a:r>
            <a:endParaRPr sz="3200"/>
          </a:p>
        </p:txBody>
      </p:sp>
      <p:sp>
        <p:nvSpPr>
          <p:cNvPr id="131" name="Google Shape;131;g3286e375cfd_4_24"/>
          <p:cNvSpPr txBox="1"/>
          <p:nvPr/>
        </p:nvSpPr>
        <p:spPr>
          <a:xfrm>
            <a:off x="1320800" y="1129525"/>
            <a:ext cx="8786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Mạch sản phẩm kết nối cùng Arduino UNO R3</a:t>
            </a:r>
            <a:endParaRPr sz="3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pic>
        <p:nvPicPr>
          <p:cNvPr id="132" name="Google Shape;132;g3286e375cfd_4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2975" y="2425174"/>
            <a:ext cx="6566050" cy="303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014-SISLAB 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2024-01-03T11:34:27Z</dcterms:created>
  <dc:creator>Phạm Thị Huyền Trang</dc:creator>
</cp:coreProperties>
</file>